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Old Standard TT"/>
      <p:regular r:id="rId25"/>
      <p:bold r:id="rId26"/>
      <p:italic r:id="rId27"/>
    </p:embeddedFont>
    <p:embeddedFont>
      <p:font typeface="Roboto Mon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ldStandardTT-bold.fntdata"/><Relationship Id="rId25" Type="http://schemas.openxmlformats.org/officeDocument/2006/relationships/font" Target="fonts/OldStandardTT-regular.fntdata"/><Relationship Id="rId28" Type="http://schemas.openxmlformats.org/officeDocument/2006/relationships/font" Target="fonts/RobotoMono-regular.fntdata"/><Relationship Id="rId27" Type="http://schemas.openxmlformats.org/officeDocument/2006/relationships/font" Target="fonts/OldStandardT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ono-boldItalic.fntdata"/><Relationship Id="rId30" Type="http://schemas.openxmlformats.org/officeDocument/2006/relationships/font" Target="fonts/RobotoMon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051f4fcb9f_0_7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051f4fcb9f_0_7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cfc276234f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cfc276234f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1051f4fcb9f_0_7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1051f4fcb9f_0_7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0bbc877a9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0bbc877a9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fc276234f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cfc276234f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1051f4fcb9f_0_7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1051f4fcb9f_0_7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051f4fcb9f_0_7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051f4fcb9f_0_7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Заинтересовал тем, что используется та же библиотека, что и у меня в бейзлайне. Послойно создает модель, 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0bbc877a9e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0bbc877a9e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сергей колесников. Воспроизводимость и тесты, чтобы ничего не упало. Все общее собрать в библиотеки. Цель - как можно быстрее проводить эксперименты. Интеграция с телеграммом.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1051f4fcb9f_0_7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1051f4fcb9f_0_7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cfc276234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cfc276234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051f4fcb9f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051f4fcb9f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1051f4fcb9f_0_7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1051f4fcb9f_0_7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1051f4fcb9f_0_7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1051f4fcb9f_0_7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051f4fcb9f_0_7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051f4fcb9f_0_7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051f4fcb9f_0_7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051f4fcb9f_0_7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Перевести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1051f4fcb9f_0_7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1051f4fcb9f_0_7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051f4fcb9f_0_7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051f4fcb9f_0_7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fc276234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fc276234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kaggle.com/orkatz2/keras-efficientnetb2-unet-tta-lb-0-88" TargetMode="External"/><Relationship Id="rId4" Type="http://schemas.openxmlformats.org/officeDocument/2006/relationships/hyperlink" Target="https://www.kaggle.com/bigironsphere/boost-your-score-with-pixel-counts-0-886-0-888/notebook" TargetMode="External"/><Relationship Id="rId5" Type="http://schemas.openxmlformats.org/officeDocument/2006/relationships/hyperlink" Target="https://www.kaggle.com/lightforever/severstal-mlcomp-catalyst-infer-0-90672/notebook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lollo4ka/skillfactory_rds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kaggle.com/c/severstal-steel-defect-detection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www.youtube.com/watch?v=qSTTVnzfKsI" TargetMode="External"/><Relationship Id="rId4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andb.ai/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Определение и классификация дефектов стали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Елисеева Алина, DST 39-40-41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Специфика соревнования. </a:t>
            </a:r>
            <a:endParaRPr/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Старое соревнование - Сложно сделать late sub, поменяли датасет организаторы + ограничения на сабмит от самих организаторов - только мощности кагл, отсутствие подключенного интернета, сабмит генерируется внутри ноутбука, но не вываливается никаких понятных ошибок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Сильно не сбалансированы, но при этом не могу своими силами разметить ещё данные - нет экспертности, только один похожий датасет.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попробовала. О чем здесь лучше сказать?</a:t>
            </a:r>
            <a:endParaRPr/>
          </a:p>
        </p:txBody>
      </p:sp>
      <p:sp>
        <p:nvSpPr>
          <p:cNvPr id="126" name="Google Shape;126;p23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Unet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Small Yolo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Deeplab V3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Tiramisu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ru"/>
              <a:t>Multi model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Метрики? Скрин архитектуры сети?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Примеры </a:t>
            </a:r>
            <a:endParaRPr/>
          </a:p>
        </p:txBody>
      </p:sp>
      <p:sp>
        <p:nvSpPr>
          <p:cNvPr id="132" name="Google Shape;132;p2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/>
              <a:t>Deeplab и tiramisu</a:t>
            </a:r>
            <a:endParaRPr/>
          </a:p>
        </p:txBody>
      </p:sp>
      <p:pic>
        <p:nvPicPr>
          <p:cNvPr id="133" name="Google Shape;133;p24"/>
          <p:cNvPicPr preferRelativeResize="0"/>
          <p:nvPr/>
        </p:nvPicPr>
        <p:blipFill rotWithShape="1">
          <a:blip r:embed="rId3">
            <a:alphaModFix/>
          </a:blip>
          <a:srcRect b="11482" l="3715" r="-2276" t="-10043"/>
          <a:stretch/>
        </p:blipFill>
        <p:spPr>
          <a:xfrm>
            <a:off x="1417500" y="1277250"/>
            <a:ext cx="7312076" cy="3582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wandb</a:t>
            </a:r>
            <a:endParaRPr/>
          </a:p>
        </p:txBody>
      </p:sp>
      <p:sp>
        <p:nvSpPr>
          <p:cNvPr id="139" name="Google Shape;139;p2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0450" y="874975"/>
            <a:ext cx="6465802" cy="369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6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167"/>
            <a:ext cx="9144001" cy="51311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Лучший результат</a:t>
            </a:r>
            <a:endParaRPr/>
          </a:p>
        </p:txBody>
      </p:sp>
      <p:sp>
        <p:nvSpPr>
          <p:cNvPr id="153" name="Google Shape;153;p27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Разбор ноутбуков с максимальным скором</a:t>
            </a:r>
            <a:endParaRPr/>
          </a:p>
        </p:txBody>
      </p:sp>
      <p:sp>
        <p:nvSpPr>
          <p:cNvPr id="159" name="Google Shape;159;p28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https://www.kaggle.com/orkatz2/keras-efficientnetb2-unet-tta-lb-0-88</a:t>
            </a:r>
            <a:r>
              <a:rPr lang="ru"/>
              <a:t> - </a:t>
            </a:r>
            <a:r>
              <a:rPr lang="ru" sz="1050">
                <a:solidFill>
                  <a:srgbClr val="007B00"/>
                </a:solidFill>
                <a:highlight>
                  <a:srgbClr val="F7F7F7"/>
                </a:highlight>
                <a:latin typeface="Roboto Mono"/>
                <a:ea typeface="Roboto Mono"/>
                <a:cs typeface="Roboto Mono"/>
                <a:sym typeface="Roboto Mono"/>
              </a:rPr>
              <a:t>def</a:t>
            </a:r>
            <a:r>
              <a:rPr lang="ru" sz="1050">
                <a:highlight>
                  <a:srgbClr val="F7F7F7"/>
                </a:highlight>
                <a:latin typeface="Roboto Mono"/>
                <a:ea typeface="Roboto Mono"/>
                <a:cs typeface="Roboto Mono"/>
                <a:sym typeface="Roboto Mono"/>
              </a:rPr>
              <a:t> UEfficientNet,</a:t>
            </a:r>
            <a:r>
              <a:rPr lang="ru" sz="1050" u="sng">
                <a:highlight>
                  <a:srgbClr val="F7F7F7"/>
                </a:highlight>
                <a:latin typeface="Roboto Mono"/>
                <a:ea typeface="Roboto Mono"/>
                <a:cs typeface="Roboto Mono"/>
                <a:sym typeface="Roboto Mono"/>
              </a:rPr>
              <a:t>tta</a:t>
            </a:r>
            <a:r>
              <a:rPr lang="ru" sz="1050">
                <a:highlight>
                  <a:srgbClr val="F7F7F7"/>
                </a:highlight>
                <a:latin typeface="Roboto Mono"/>
                <a:ea typeface="Roboto Mono"/>
                <a:cs typeface="Roboto Mono"/>
                <a:sym typeface="Roboto Mono"/>
              </a:rPr>
              <a:t>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4"/>
              </a:rPr>
              <a:t>https://www.kaggle.com/bigironsphere/boost-your-score-with-pixel-counts-0-886-0-888/notebook</a:t>
            </a:r>
            <a:r>
              <a:rPr lang="ru"/>
              <a:t> - устанавливаем пороговое значение для количества пикселей с дефектом, этим же сбалансируем выборку, устанавливая высокий порок для 4 дефекта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5"/>
              </a:rPr>
              <a:t>https://www.kaggle.com/lightforever/severstal-mlcomp-catalyst-infer-0-90672/notebook</a:t>
            </a:r>
            <a:r>
              <a:rPr lang="ru"/>
              <a:t> - </a:t>
            </a:r>
            <a:r>
              <a:rPr lang="ru" sz="1200">
                <a:latin typeface="Arial"/>
                <a:ea typeface="Arial"/>
                <a:cs typeface="Arial"/>
                <a:sym typeface="Arial"/>
              </a:rPr>
              <a:t>TTA transforms, </a:t>
            </a:r>
            <a:r>
              <a:rPr lang="ru" sz="1050" u="sng">
                <a:highlight>
                  <a:srgbClr val="F7F7F7"/>
                </a:highlight>
                <a:latin typeface="Roboto Mono"/>
                <a:ea typeface="Roboto Mono"/>
                <a:cs typeface="Roboto Mono"/>
                <a:sym typeface="Roboto Mono"/>
              </a:rPr>
              <a:t>thresholds, несколько моделей и среднее по ним?</a:t>
            </a:r>
            <a:endParaRPr sz="1050" u="sng">
              <a:highlight>
                <a:srgbClr val="F7F7F7"/>
              </a:highlight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Преимущества catalyst</a:t>
            </a:r>
            <a:endParaRPr/>
          </a:p>
        </p:txBody>
      </p:sp>
      <p:sp>
        <p:nvSpPr>
          <p:cNvPr id="165" name="Google Shape;165;p29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6" name="Google Shape;166;p29"/>
          <p:cNvPicPr preferRelativeResize="0"/>
          <p:nvPr/>
        </p:nvPicPr>
        <p:blipFill rotWithShape="1">
          <a:blip r:embed="rId3">
            <a:alphaModFix/>
          </a:blip>
          <a:srcRect b="20917" l="6481" r="39821" t="19608"/>
          <a:stretch/>
        </p:blipFill>
        <p:spPr>
          <a:xfrm>
            <a:off x="121200" y="137850"/>
            <a:ext cx="2801452" cy="2144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19850" y="1811375"/>
            <a:ext cx="5412450" cy="2757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03926" y="4"/>
            <a:ext cx="4538375" cy="2282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2925" y="2066595"/>
            <a:ext cx="4852151" cy="260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380700" y="137850"/>
            <a:ext cx="2191300" cy="198223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еще можно было сделать</a:t>
            </a:r>
            <a:endParaRPr/>
          </a:p>
        </p:txBody>
      </p:sp>
      <p:sp>
        <p:nvSpPr>
          <p:cNvPr id="176" name="Google Shape;176;p30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Ресурсы</a:t>
            </a:r>
            <a:endParaRPr/>
          </a:p>
        </p:txBody>
      </p:sp>
      <p:sp>
        <p:nvSpPr>
          <p:cNvPr id="182" name="Google Shape;182;p3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Ссылки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https://github.com/lollo4ka/skillfactory_rds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https://www.kaggle.com/c/severstal-steel-defect-detection/overview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Тема диплома - соревнование Северсталь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200">
                <a:solidFill>
                  <a:srgbClr val="24292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В качестве дипломного проекта было выбрано соревнование на kaggle (</a:t>
            </a:r>
            <a:r>
              <a:rPr lang="ru" sz="1200">
                <a:solidFill>
                  <a:schemeClr val="hlink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https://www.kaggle.com/c/severstal-steel-defect-detection</a:t>
            </a:r>
            <a:r>
              <a:rPr lang="ru" sz="1200">
                <a:solidFill>
                  <a:srgbClr val="24292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) от компании Северсталь, посвященное семантической сегментации. А именно, определению и классификации дефектов стали на прокатном стане. Возможно четыре различных дефекта - в основном - это изломы, царапины, коррозия или эмульсия.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Видео с прокатного стана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Description / Beschreibung (unten)&#10;&#10;• High output/throughput and flow rates by rigorous minimization of tooling times and high &#10;        productions speeds&#10;• Extremely good flatness of sheets by using “four-high” and “six-high” levellers&#10;• Elimination of edge waves and center buckles by approaching rows of back-up rolls in the &#10;        levelling machine&#10;• Exact cutting accuracy and angularity of sheets&#10;• Cutting with little burr by the edge-trimming shear and the cut-to-length shear&#10;• High stacking accuracy by using individual stacking systems&#10;• Gentle treatment of high-sensitive surfaces such as surface for the automotive industry by &#10;        special transport and stacking methods&#10;• Material strengths of more than 1,400 N/mm² and yield strengths up to 1,000 N/mm²&#10;&#10;More information on our website:&#10;https://www.georg.com/international/en/products/finishing-lines/cut-to-length-lines/&#10;&#10;Deutsch:&#10;&#10;• Hohe Produktions- und Durchsatzleistungen durch konsequente Rüstzeitenminimierung und &#10;        hohe Produktionsgeschwindigkeiten&#10;• Sehr gute Planheit der Bleche durch Einsatz von „four-high“ bis „six-high“-Richtmaschinen&#10;• Beseitigung von Rand- und Mittenwellen durch anstellbare Stützwalzenreihen in der &#10;        Richtmaschine&#10;• Exakte Schnittgenauigkeit und Winkligkeit der Bleche&#10;• Gratarmer Schnitt durch die Besäumschere und die Querteilschere&#10;• Hohe Stapelgenauigkeit durch Einsatz individueller Stapelsysteme&#10;• Schonendste Behandlung von hochempfindlichen Oberflächen &#10;        (z. B. Automobilaußenhautteile) durch spezielle Transport- und Stapelverfahren&#10;• Materialfestigkeit über 1.400 N/mm² und Streckgrenzen bis 1.000 N/mm²&#10;&#10;Weiterführende Informationen auf unserer Website:&#10;https://www.georg.com/international/de/produkte/bandanlagen/querteilanlagen/" id="79" name="Google Shape;79;p16" title="GEORG Cut-to-length line 1600x4,0 - Querteilanlage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875" y="498675"/>
            <a:ext cx="7395900" cy="3874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было интересно попробовать.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понимание о том, что такое cv, насколько интересно будет развиваться в этом направлении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попробовать нептун или </a:t>
            </a:r>
            <a:r>
              <a:rPr lang="ru" u="sng">
                <a:solidFill>
                  <a:schemeClr val="hlink"/>
                </a:solidFill>
                <a:hlinkClick r:id="rId3"/>
              </a:rPr>
              <a:t>https://wandb.ai/</a:t>
            </a:r>
            <a:r>
              <a:rPr lang="ru"/>
              <a:t> для проведения экспериментов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ru"/>
              <a:t>разобраться с архитектурой нейронных сетей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Метрики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475" y="1268563"/>
            <a:ext cx="8713052" cy="260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Какие были данные. Фото</a:t>
            </a:r>
            <a:endParaRPr/>
          </a:p>
        </p:txBody>
      </p:sp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0100" y="1058225"/>
            <a:ext cx="7303802" cy="3593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Какие были данные. Таблица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788" y="1171600"/>
            <a:ext cx="8020424" cy="297205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0"/>
          <p:cNvSpPr txBox="1"/>
          <p:nvPr/>
        </p:nvSpPr>
        <p:spPr>
          <a:xfrm>
            <a:off x="9034450" y="4175200"/>
            <a:ext cx="5116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Специфика данных. Выводы после EDA.</a:t>
            </a:r>
            <a:endParaRPr/>
          </a:p>
        </p:txBody>
      </p:sp>
      <p:sp>
        <p:nvSpPr>
          <p:cNvPr id="112" name="Google Shape;112;p2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5275" lvl="0" marL="457200" rtl="0" algn="l">
              <a:spcBef>
                <a:spcPts val="1100"/>
              </a:spcBef>
              <a:spcAft>
                <a:spcPts val="0"/>
              </a:spcAft>
              <a:buSzPts val="1050"/>
              <a:buFont typeface="Arial"/>
              <a:buChar char="-"/>
            </a:pPr>
            <a:r>
              <a:rPr lang="ru" sz="10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в текущей выборке примерно одинкаковое количество фото с дефектами (6666) и без (5902)</a:t>
            </a:r>
            <a:endParaRPr sz="10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SzPts val="1050"/>
              <a:buFont typeface="Arial"/>
              <a:buChar char="-"/>
            </a:pPr>
            <a:r>
              <a:rPr lang="ru" sz="10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выборка несбалансированна - 73% изображений - это примеры дефектов 3 класса</a:t>
            </a:r>
            <a:endParaRPr sz="10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SzPts val="1050"/>
              <a:buFont typeface="Arial"/>
              <a:buChar char="-"/>
            </a:pPr>
            <a:r>
              <a:rPr lang="ru" sz="1050"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большинство изображений имеет только один вид дефекта, в редких случаях два</a:t>
            </a:r>
            <a:endParaRPr sz="1050"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9375" y="1103775"/>
            <a:ext cx="3866049" cy="265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103775"/>
            <a:ext cx="4485876" cy="239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